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90" r:id="rId4"/>
    <p:sldId id="303" r:id="rId5"/>
    <p:sldId id="291" r:id="rId6"/>
    <p:sldId id="292" r:id="rId7"/>
    <p:sldId id="304" r:id="rId8"/>
    <p:sldId id="307" r:id="rId9"/>
    <p:sldId id="306" r:id="rId10"/>
    <p:sldId id="305" r:id="rId11"/>
    <p:sldId id="273" r:id="rId12"/>
  </p:sldIdLst>
  <p:sldSz cx="9144000" cy="5143500" type="screen16x9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9CCFF"/>
    <a:srgbClr val="FFFFFF"/>
    <a:srgbClr val="FF0000"/>
    <a:srgbClr val="CC0000"/>
    <a:srgbClr val="00703C"/>
    <a:srgbClr val="EA6A20"/>
    <a:srgbClr val="F7E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03" autoAdjust="0"/>
    <p:restoredTop sz="94643" autoAdjust="0"/>
  </p:normalViewPr>
  <p:slideViewPr>
    <p:cSldViewPr>
      <p:cViewPr varScale="1">
        <p:scale>
          <a:sx n="111" d="100"/>
          <a:sy n="111" d="100"/>
        </p:scale>
        <p:origin x="91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2520" y="-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456" y="0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r">
              <a:defRPr sz="1200"/>
            </a:lvl1pPr>
          </a:lstStyle>
          <a:p>
            <a:fld id="{85292355-EE37-4EC4-90EC-568BAF79238D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70" tIns="45135" rIns="90270" bIns="451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567" y="4386506"/>
            <a:ext cx="5609267" cy="4156549"/>
          </a:xfrm>
          <a:prstGeom prst="rect">
            <a:avLst/>
          </a:prstGeom>
        </p:spPr>
        <p:txBody>
          <a:bodyPr vert="horz" lIns="90270" tIns="45135" rIns="90270" bIns="4513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3012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456" y="8773012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r">
              <a:defRPr sz="1200"/>
            </a:lvl1pPr>
          </a:lstStyle>
          <a:p>
            <a:fld id="{02FA1B3D-2C4A-421D-85A5-3C241C51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7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9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7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8" name="Picture 17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79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92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7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4772161"/>
            <a:ext cx="9144000" cy="361705"/>
            <a:chOff x="0" y="4781794"/>
            <a:chExt cx="9144000" cy="361705"/>
          </a:xfrm>
        </p:grpSpPr>
        <p:sp>
          <p:nvSpPr>
            <p:cNvPr id="18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9" name="Picture 18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063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0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1" name="Picture 10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425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1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2" name="Picture 11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279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09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7" name="Picture 6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3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6" name="Picture 5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7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1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42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767262"/>
            <a:ext cx="9144000" cy="37623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534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E830-3C7C-4F15-AAD2-A34ED5297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rot="10800000">
            <a:off x="7192370" y="-560"/>
            <a:ext cx="1951630" cy="17015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Diagonal Stripe 6"/>
          <p:cNvSpPr/>
          <p:nvPr/>
        </p:nvSpPr>
        <p:spPr>
          <a:xfrm rot="5400000">
            <a:off x="7549859" y="-182159"/>
            <a:ext cx="1411983" cy="1776299"/>
          </a:xfrm>
          <a:prstGeom prst="diagStripe">
            <a:avLst>
              <a:gd name="adj" fmla="val 60420"/>
            </a:avLst>
          </a:prstGeom>
          <a:solidFill>
            <a:srgbClr val="EA6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Diagonal Stripe 7"/>
          <p:cNvSpPr/>
          <p:nvPr/>
        </p:nvSpPr>
        <p:spPr>
          <a:xfrm rot="5400000">
            <a:off x="6934463" y="-251256"/>
            <a:ext cx="1958841" cy="2460233"/>
          </a:xfrm>
          <a:prstGeom prst="diagStripe">
            <a:avLst>
              <a:gd name="adj" fmla="val 70830"/>
            </a:avLst>
          </a:prstGeom>
          <a:solidFill>
            <a:srgbClr val="007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Diagonal Stripe 8"/>
          <p:cNvSpPr/>
          <p:nvPr/>
        </p:nvSpPr>
        <p:spPr>
          <a:xfrm rot="5400000">
            <a:off x="6345961" y="-364689"/>
            <a:ext cx="2433350" cy="3162729"/>
          </a:xfrm>
          <a:prstGeom prst="diagStripe">
            <a:avLst>
              <a:gd name="adj" fmla="val 77604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2400" y="57150"/>
            <a:ext cx="5486400" cy="20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11500" dirty="0">
                <a:solidFill>
                  <a:srgbClr val="000000"/>
                </a:solidFill>
                <a:effectLst/>
                <a:latin typeface="Arial"/>
                <a:ea typeface="Adobe Gothic Std B"/>
              </a:rPr>
              <a:t>C   PER</a:t>
            </a:r>
            <a:endParaRPr lang="en-US" sz="2800" dirty="0">
              <a:effectLst/>
              <a:latin typeface="Times New Roman"/>
              <a:ea typeface="SimSun"/>
            </a:endParaRPr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"/>
            <a:ext cx="1647252" cy="131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58445" y="1443279"/>
            <a:ext cx="8627110" cy="12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3600" b="1" dirty="0">
                <a:effectLst/>
                <a:latin typeface="Arial"/>
                <a:ea typeface="Adobe Gothic Std B"/>
              </a:rPr>
              <a:t>Center for Advanced Power Engineering Research</a:t>
            </a:r>
            <a:endParaRPr lang="en-US" sz="2000" dirty="0">
              <a:effectLst/>
              <a:latin typeface="Times New Roman"/>
              <a:ea typeface="SimSun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" y="2739551"/>
            <a:ext cx="8627110" cy="186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Presented By:</a:t>
            </a:r>
          </a:p>
          <a:p>
            <a:pPr marL="0" marR="0" algn="ctr"/>
            <a:endParaRPr lang="en-US" sz="20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400" b="1" dirty="0" smtClean="0">
                <a:latin typeface="Arial"/>
                <a:ea typeface="SimSun"/>
              </a:rPr>
              <a:t>Morey Agnew</a:t>
            </a:r>
          </a:p>
          <a:p>
            <a:pPr marL="0" marR="0" algn="ctr"/>
            <a:endParaRPr lang="en-US" sz="24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Clemson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473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Substation 1 </a:t>
            </a:r>
            <a:r>
              <a:rPr lang="en-US" dirty="0" smtClean="0"/>
              <a:t>Feeder 01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038600" cy="1828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percentage column in this table has a weight of 20% for connected and 80% pending since we are more interested in future connections</a:t>
            </a:r>
            <a:r>
              <a:rPr lang="en-US" sz="2000" dirty="0" smtClean="0"/>
              <a:t>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83762782"/>
              </p:ext>
            </p:extLst>
          </p:nvPr>
        </p:nvGraphicFramePr>
        <p:xfrm>
          <a:off x="4597782" y="1200150"/>
          <a:ext cx="403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5.0541%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10.7771%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8.4158%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409950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that commercial sized facilities are most probable being connected in the Substation 1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information can be used by Distribution Planners when projecting future DER-PV facility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153400" cy="4572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Remarks/Future Research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3950"/>
            <a:ext cx="6553200" cy="2895600"/>
          </a:xfrm>
        </p:spPr>
        <p:txBody>
          <a:bodyPr>
            <a:normAutofit/>
          </a:bodyPr>
          <a:lstStyle/>
          <a:p>
            <a:pPr lvl="1"/>
            <a:r>
              <a:rPr lang="en-US" sz="1800" dirty="0" smtClean="0"/>
              <a:t>We will find a better way of estimating the weighted total of the percentages for better projected values </a:t>
            </a:r>
            <a:r>
              <a:rPr lang="en-US" sz="1800" dirty="0" smtClean="0"/>
              <a:t>of </a:t>
            </a:r>
            <a:r>
              <a:rPr lang="en-US" sz="1800" dirty="0" smtClean="0"/>
              <a:t>future DER-PV penetration scenarios.</a:t>
            </a:r>
          </a:p>
          <a:p>
            <a:pPr lvl="1"/>
            <a:r>
              <a:rPr lang="en-US" sz="1800" dirty="0" smtClean="0"/>
              <a:t>This better estimation of weighted total will be based off of many factors including; population of the area, available land, and the ratio of connected vs pending </a:t>
            </a:r>
            <a:r>
              <a:rPr lang="en-US" sz="1800" smtClean="0"/>
              <a:t>interconnection request.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985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Datasets Used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List of Substations</a:t>
            </a:r>
            <a:endParaRPr lang="en-US" sz="1800" dirty="0" smtClean="0"/>
          </a:p>
          <a:p>
            <a:pPr lvl="1"/>
            <a:r>
              <a:rPr lang="en-US" sz="1400" dirty="0" smtClean="0"/>
              <a:t>This excel file has all the substations in the area but we only used Distribution type substations</a:t>
            </a:r>
          </a:p>
          <a:p>
            <a:r>
              <a:rPr lang="en-US" sz="1800" dirty="0" smtClean="0"/>
              <a:t>Interconnection Request</a:t>
            </a:r>
            <a:endParaRPr lang="en-US" sz="1800" dirty="0" smtClean="0"/>
          </a:p>
          <a:p>
            <a:pPr lvl="1"/>
            <a:r>
              <a:rPr lang="en-US" sz="1400" dirty="0" smtClean="0"/>
              <a:t>This excel file has all of </a:t>
            </a:r>
            <a:r>
              <a:rPr lang="en-US" sz="1400" dirty="0"/>
              <a:t>the interconnection </a:t>
            </a:r>
            <a:r>
              <a:rPr lang="en-US" sz="1400" dirty="0" smtClean="0"/>
              <a:t>request but we are only interested in Distribution and Solar type requests that are in the Carolinas.</a:t>
            </a:r>
          </a:p>
          <a:p>
            <a:r>
              <a:rPr lang="en-US" sz="1800" dirty="0" smtClean="0"/>
              <a:t>To make </a:t>
            </a:r>
            <a:r>
              <a:rPr lang="en-US" sz="1800" dirty="0" smtClean="0"/>
              <a:t>the GIS maps </a:t>
            </a:r>
            <a:r>
              <a:rPr lang="en-US" sz="1800" dirty="0" smtClean="0"/>
              <a:t>we </a:t>
            </a:r>
            <a:r>
              <a:rPr lang="en-US" sz="1800" dirty="0" smtClean="0"/>
              <a:t>used a function inside the </a:t>
            </a:r>
            <a:r>
              <a:rPr lang="en-US" sz="1800" dirty="0" err="1" smtClean="0"/>
              <a:t>Saudia</a:t>
            </a:r>
            <a:r>
              <a:rPr lang="en-US" sz="1800" dirty="0" smtClean="0"/>
              <a:t> Nation Lab.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8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Distribution Substation </a:t>
            </a:r>
            <a:r>
              <a:rPr lang="en-US" sz="3200" dirty="0" smtClean="0"/>
              <a:t>Locations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055" r="9277" b="7149"/>
          <a:stretch/>
        </p:blipFill>
        <p:spPr>
          <a:xfrm>
            <a:off x="685800" y="971550"/>
            <a:ext cx="7464055" cy="3962399"/>
          </a:xfrm>
        </p:spPr>
      </p:pic>
    </p:spTree>
    <p:extLst>
      <p:ext uri="{BB962C8B-B14F-4D97-AF65-F5344CB8AC3E}">
        <p14:creationId xmlns:p14="http://schemas.microsoft.com/office/powerpoint/2010/main" val="23237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PV </a:t>
            </a:r>
            <a:r>
              <a:rPr lang="en-US" sz="3600" dirty="0" smtClean="0"/>
              <a:t>Interconnection Requests </a:t>
            </a:r>
            <a:r>
              <a:rPr lang="en-US" sz="3600" dirty="0" smtClean="0"/>
              <a:t>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5935" r="7213" b="7007"/>
          <a:stretch/>
        </p:blipFill>
        <p:spPr>
          <a:xfrm>
            <a:off x="609600" y="895350"/>
            <a:ext cx="7654638" cy="3962400"/>
          </a:xfrm>
        </p:spPr>
      </p:pic>
    </p:spTree>
    <p:extLst>
      <p:ext uri="{BB962C8B-B14F-4D97-AF65-F5344CB8AC3E}">
        <p14:creationId xmlns:p14="http://schemas.microsoft.com/office/powerpoint/2010/main" val="15845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Distance Formula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7750"/>
                <a:ext cx="8153400" cy="339447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sz="1800" b="1" dirty="0" smtClean="0"/>
                  <a:t>Haversine</a:t>
                </a:r>
                <a:r>
                  <a:rPr lang="en-US" sz="1800" b="1" dirty="0" smtClean="0"/>
                  <a:t> Formula – </a:t>
                </a:r>
                <a:r>
                  <a:rPr lang="en-US" sz="1800" b="1" dirty="0" smtClean="0"/>
                  <a:t>Calculates </a:t>
                </a:r>
                <a:r>
                  <a:rPr lang="en-US" sz="1800" b="1" dirty="0" smtClean="0"/>
                  <a:t>the shortest distance over the earth’s surface. We need this to be able to find the distance between each PV </a:t>
                </a:r>
                <a:r>
                  <a:rPr lang="en-US" sz="1800" b="1" dirty="0"/>
                  <a:t>interconnection</a:t>
                </a:r>
                <a:r>
                  <a:rPr lang="en-US" sz="1800" b="1" dirty="0" smtClean="0"/>
                  <a:t> request and the substation to find out which substation it’s closest too. Then we matched each request to the substation it is closest to</a:t>
                </a:r>
                <a:r>
                  <a:rPr lang="en-US" sz="1800" b="1" dirty="0" smtClean="0"/>
                  <a:t>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𝒍𝒂𝒕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𝒍𝒂𝒕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𝒍𝒂𝒕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𝒍𝒂𝒕</m:t>
                                  </m:r>
                                </m:num>
                                <m:den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𝒍𝒂𝒕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𝒍𝒂𝒕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𝒍𝒐𝒏</m:t>
                                  </m:r>
                                </m:num>
                                <m:den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𝒂𝒕𝒂𝒏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ra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ra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:endParaRPr lang="en-US" sz="1800" b="1" dirty="0" smtClean="0"/>
              </a:p>
              <a:p>
                <a:r>
                  <a:rPr lang="en-US" sz="1800" dirty="0"/>
                  <a:t>W</a:t>
                </a:r>
                <a:r>
                  <a:rPr lang="en-US" sz="1800" dirty="0" smtClean="0"/>
                  <a:t>hen </a:t>
                </a:r>
                <a:r>
                  <a:rPr lang="en-US" sz="1800" dirty="0" smtClean="0"/>
                  <a:t>R equals the radius of the Earth, which is 3961miles</a:t>
                </a:r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7750"/>
                <a:ext cx="8153400" cy="3394472"/>
              </a:xfrm>
              <a:blipFill rotWithShape="0">
                <a:blip r:embed="rId2"/>
                <a:stretch>
                  <a:fillRect l="-448" t="-1436" r="-374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Substations </a:t>
            </a:r>
            <a:r>
              <a:rPr lang="en-US" sz="2800" b="1" dirty="0" smtClean="0"/>
              <a:t>Provided </a:t>
            </a:r>
            <a:r>
              <a:rPr lang="en-US" sz="2800" b="1" dirty="0" smtClean="0"/>
              <a:t>to CAPER</a:t>
            </a:r>
            <a:endParaRPr lang="en-US" sz="2800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219285"/>
              </p:ext>
            </p:extLst>
          </p:nvPr>
        </p:nvGraphicFramePr>
        <p:xfrm>
          <a:off x="228600" y="1047750"/>
          <a:ext cx="8534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</a:tblGrid>
              <a:tr h="4994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Substation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Feeder</a:t>
                      </a:r>
                      <a:r>
                        <a:rPr lang="en-US" sz="1400" baseline="0" dirty="0" smtClean="0"/>
                        <a:t>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75.01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027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35.45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18.35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631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16.4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  <a:tr h="3226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5.36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</a:t>
                      </a:r>
                      <a:r>
                        <a:rPr lang="en-US" sz="1400" dirty="0" smtClean="0"/>
                        <a:t>KW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333375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 that substation 1 only has 75KW of Residential connected when using the closest vicinity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9615" y="1063228"/>
            <a:ext cx="4114800" cy="2041922"/>
          </a:xfrm>
        </p:spPr>
        <p:txBody>
          <a:bodyPr>
            <a:noAutofit/>
          </a:bodyPr>
          <a:lstStyle/>
          <a:p>
            <a:r>
              <a:rPr lang="en-US" sz="2000" dirty="0" smtClean="0"/>
              <a:t>In </a:t>
            </a:r>
            <a:r>
              <a:rPr lang="en-US" sz="2000" dirty="0" smtClean="0"/>
              <a:t>this table </a:t>
            </a:r>
            <a:r>
              <a:rPr lang="en-US" sz="2000" dirty="0" smtClean="0"/>
              <a:t>we took Substation </a:t>
            </a:r>
            <a:r>
              <a:rPr lang="en-US" sz="2000" dirty="0" smtClean="0"/>
              <a:t>1 </a:t>
            </a:r>
            <a:r>
              <a:rPr lang="en-US" sz="2000" dirty="0" smtClean="0"/>
              <a:t>with a 20 mile </a:t>
            </a:r>
            <a:r>
              <a:rPr lang="en-US" sz="2000" dirty="0" smtClean="0"/>
              <a:t>radius to </a:t>
            </a:r>
            <a:r>
              <a:rPr lang="en-US" sz="2000" dirty="0" smtClean="0"/>
              <a:t>show all </a:t>
            </a:r>
            <a:r>
              <a:rPr lang="en-US" sz="2000" dirty="0" smtClean="0"/>
              <a:t>PV </a:t>
            </a:r>
            <a:r>
              <a:rPr lang="en-US" sz="2000" dirty="0" smtClean="0"/>
              <a:t>interconnection requests.</a:t>
            </a:r>
          </a:p>
          <a:p>
            <a:r>
              <a:rPr lang="en-US" sz="2000" dirty="0" smtClean="0"/>
              <a:t>All </a:t>
            </a:r>
            <a:r>
              <a:rPr lang="en-US" sz="2000" dirty="0" smtClean="0"/>
              <a:t>of the requests that are closest to a substation within a 20 mile radius of Substation 1 are summed together</a:t>
            </a:r>
            <a:r>
              <a:rPr lang="en-US" sz="2000" dirty="0" smtClean="0"/>
              <a:t>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9380051"/>
              </p:ext>
            </p:extLst>
          </p:nvPr>
        </p:nvGraphicFramePr>
        <p:xfrm>
          <a:off x="4819776" y="1428750"/>
          <a:ext cx="37908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40"/>
                <a:gridCol w="1239266"/>
                <a:gridCol w="1206818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Substation 1 (Feeder</a:t>
                      </a:r>
                      <a:r>
                        <a:rPr lang="en-US" baseline="0" dirty="0" smtClean="0"/>
                        <a:t> 01)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.272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.107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.135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.359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21.45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21.89 MW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3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Vicinity of Substation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9" t="6819" r="8873" b="9091"/>
          <a:stretch/>
        </p:blipFill>
        <p:spPr>
          <a:xfrm>
            <a:off x="838200" y="1063228"/>
            <a:ext cx="7239000" cy="3772438"/>
          </a:xfrm>
        </p:spPr>
      </p:pic>
    </p:spTree>
    <p:extLst>
      <p:ext uri="{BB962C8B-B14F-4D97-AF65-F5344CB8AC3E}">
        <p14:creationId xmlns:p14="http://schemas.microsoft.com/office/powerpoint/2010/main" val="5795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PV of West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47594"/>
              </p:ext>
            </p:extLst>
          </p:nvPr>
        </p:nvGraphicFramePr>
        <p:xfrm>
          <a:off x="4736337" y="1504950"/>
          <a:ext cx="387426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40"/>
                <a:gridCol w="1322705"/>
                <a:gridCol w="1206818"/>
              </a:tblGrid>
              <a:tr h="30480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in West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Type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9.147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1.173 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5.438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2.281 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140.11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288.8 MW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3005" y="1504950"/>
            <a:ext cx="38079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dirty="0" smtClean="0"/>
              <a:t>this table the total </a:t>
            </a:r>
            <a:r>
              <a:rPr lang="en-US" sz="2000" dirty="0"/>
              <a:t>amount Power each type of request has in the Carolinas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13235</TotalTime>
  <Words>480</Words>
  <Application>Microsoft Office PowerPoint</Application>
  <PresentationFormat>On-screen Show (16:9)</PresentationFormat>
  <Paragraphs>114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SimSun</vt:lpstr>
      <vt:lpstr>Adobe Gothic Std B</vt:lpstr>
      <vt:lpstr>Arial</vt:lpstr>
      <vt:lpstr>Calibri</vt:lpstr>
      <vt:lpstr>Cambria Math</vt:lpstr>
      <vt:lpstr>Times New Roman</vt:lpstr>
      <vt:lpstr>Office Theme</vt:lpstr>
      <vt:lpstr>PowerPoint Presentation</vt:lpstr>
      <vt:lpstr>Datasets Used</vt:lpstr>
      <vt:lpstr>Distribution Substation Locations</vt:lpstr>
      <vt:lpstr>PV Interconnection Requests Locations</vt:lpstr>
      <vt:lpstr>Distance Formula</vt:lpstr>
      <vt:lpstr>Substations Provided to CAPER</vt:lpstr>
      <vt:lpstr>Substation 1</vt:lpstr>
      <vt:lpstr>Vicinity of Substation 1</vt:lpstr>
      <vt:lpstr>Total PV of West </vt:lpstr>
      <vt:lpstr>Substation 1 Feeder 01 </vt:lpstr>
      <vt:lpstr>Remarks/Future Research</vt:lpstr>
    </vt:vector>
  </TitlesOfParts>
  <Company>Clemson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Morey</cp:lastModifiedBy>
  <cp:revision>194</cp:revision>
  <cp:lastPrinted>2014-07-21T17:14:12Z</cp:lastPrinted>
  <dcterms:created xsi:type="dcterms:W3CDTF">2014-06-09T14:40:13Z</dcterms:created>
  <dcterms:modified xsi:type="dcterms:W3CDTF">2016-03-29T18:35:27Z</dcterms:modified>
</cp:coreProperties>
</file>